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83" r:id="rId3"/>
    <p:sldId id="281" r:id="rId4"/>
    <p:sldId id="290" r:id="rId5"/>
    <p:sldId id="275" r:id="rId6"/>
    <p:sldId id="291" r:id="rId7"/>
    <p:sldId id="284" r:id="rId8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2579"/>
    <a:srgbClr val="E6CDFF"/>
    <a:srgbClr val="CC99FF"/>
    <a:srgbClr val="9855CB"/>
    <a:srgbClr val="E7BAF0"/>
    <a:srgbClr val="FF4716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6" autoAdjust="0"/>
    <p:restoredTop sz="90616" autoAdjust="0"/>
  </p:normalViewPr>
  <p:slideViewPr>
    <p:cSldViewPr snapToGrid="0" showGuides="1">
      <p:cViewPr varScale="1">
        <p:scale>
          <a:sx n="50" d="100"/>
          <a:sy n="50" d="100"/>
        </p:scale>
        <p:origin x="672" y="12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ECEEE-56E8-4A92-AF7B-89B9D8D02175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98E8C-63BB-40D8-B845-DC2107523A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6590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744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081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13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421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206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85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650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724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29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494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559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BF7A5-297D-493A-9B7A-9D6DBB42771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5E631-205C-47D1-B8B2-5EAF31100D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417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47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7713" cy="27002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2" r="8518" b="6965"/>
          <a:stretch/>
        </p:blipFill>
        <p:spPr>
          <a:xfrm>
            <a:off x="6972152" y="127322"/>
            <a:ext cx="8990550" cy="80832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473357" y="1646401"/>
            <a:ext cx="8508606" cy="2613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 smtClean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Student </a:t>
            </a:r>
            <a:r>
              <a:rPr lang="en-US" sz="9600" dirty="0" smtClean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Survey.ie </a:t>
            </a:r>
            <a:r>
              <a:rPr lang="en-US" sz="9600" dirty="0" smtClean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2019</a:t>
            </a:r>
            <a:endParaRPr lang="en-IE" sz="9600" dirty="0">
              <a:solidFill>
                <a:srgbClr val="7030A0"/>
              </a:solidFill>
              <a:latin typeface="Circular Std Black" panose="020B0A04020101010102" pitchFamily="34" charset="0"/>
              <a:cs typeface="Circular Std Black" panose="020B0A04020101010102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6524" y="5146032"/>
            <a:ext cx="6725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smtClean="0">
                <a:solidFill>
                  <a:schemeClr val="bg1"/>
                </a:solidFill>
              </a:rPr>
              <a:t>Key Findings &amp; Opportunities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551" y="13723526"/>
            <a:ext cx="3534942" cy="1259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85" dirty="0">
                <a:solidFill>
                  <a:schemeClr val="bg1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iadt.ie</a:t>
            </a:r>
            <a:endParaRPr lang="en-IE" sz="7585" dirty="0">
              <a:solidFill>
                <a:schemeClr val="bg1"/>
              </a:solidFill>
              <a:latin typeface="Circular Std Black" panose="020B0A04020101010102" pitchFamily="34" charset="0"/>
              <a:cs typeface="Circular Std Black" panose="020B0A04020101010102" pitchFamily="34" charset="0"/>
            </a:endParaRPr>
          </a:p>
        </p:txBody>
      </p:sp>
      <p:pic>
        <p:nvPicPr>
          <p:cNvPr id="2" name="Howth Road 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1600" y="4165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7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xmlns:p14="http://schemas.microsoft.com/office/powerpoint/2010/main" spd="med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2181247"/>
            <a:ext cx="14020800" cy="5801784"/>
          </a:xfrm>
        </p:spPr>
        <p:txBody>
          <a:bodyPr/>
          <a:lstStyle/>
          <a:p>
            <a:r>
              <a:rPr lang="en-GB" dirty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Nationally a total of 40,558 students responded to the 2019 survey, a response rate of 29.3%. The highest response rate to StudentSurvey.ie to date. </a:t>
            </a:r>
          </a:p>
          <a:p>
            <a:r>
              <a:rPr lang="en-GB" dirty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IADT a total of </a:t>
            </a:r>
            <a:r>
              <a:rPr lang="en-GB" dirty="0" smtClean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1,355 </a:t>
            </a:r>
            <a:r>
              <a:rPr lang="en-GB" dirty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responded to the 2019 survey which represents a response rate of 21</a:t>
            </a:r>
            <a:r>
              <a:rPr lang="en-GB" dirty="0" smtClean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en-IE" dirty="0">
              <a:solidFill>
                <a:srgbClr val="5525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40227" y="551851"/>
            <a:ext cx="14020800" cy="1357016"/>
          </a:xfrm>
          <a:prstGeom prst="rect">
            <a:avLst/>
          </a:prstGeom>
          <a:ln>
            <a:solidFill>
              <a:srgbClr val="FF471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dirty="0">
              <a:solidFill>
                <a:srgbClr val="552579"/>
              </a:solidFill>
              <a:latin typeface="Circular Std Black" panose="020B0A04020101010102" pitchFamily="34" charset="0"/>
              <a:cs typeface="Circular Std Black" panose="020B0A04020101010102" pitchFamily="34" charset="0"/>
            </a:endParaRPr>
          </a:p>
          <a:p>
            <a:r>
              <a:rPr lang="en-US" sz="6600" dirty="0" smtClean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StudentSurvey.ie </a:t>
            </a:r>
            <a:r>
              <a:rPr lang="en-US" sz="6600" dirty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2019</a:t>
            </a:r>
            <a:r>
              <a:rPr lang="en-IE" sz="6600" dirty="0">
                <a:solidFill>
                  <a:srgbClr val="7030A0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/>
            </a:r>
            <a:br>
              <a:rPr lang="en-IE" sz="6600" dirty="0">
                <a:solidFill>
                  <a:srgbClr val="7030A0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</a:br>
            <a:endParaRPr lang="en-IE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192" y="551853"/>
            <a:ext cx="2184948" cy="135701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11" y="5321808"/>
            <a:ext cx="4710561" cy="33520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237" y="4999838"/>
            <a:ext cx="3962137" cy="39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4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5000">
        <p:fade/>
      </p:transition>
    </mc:Choice>
    <mc:Fallback xmlns="">
      <p:transition xmlns:p14="http://schemas.microsoft.com/office/powerpoint/2010/main" spd="med" advClick="0" advTm="3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5944" y="236791"/>
            <a:ext cx="2381752" cy="14792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989584" y="2152376"/>
            <a:ext cx="14188112" cy="1754326"/>
          </a:xfrm>
          <a:prstGeom prst="rect">
            <a:avLst/>
          </a:prstGeom>
          <a:solidFill>
            <a:srgbClr val="552579"/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61.9% of IADT students reported that they experienced teaching practices that contributed to promoting comprehension and learning (slightly higher than the national average of 60.9%). </a:t>
            </a:r>
            <a:endParaRPr lang="en-IE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9584" y="92706"/>
            <a:ext cx="14020800" cy="1767417"/>
          </a:xfrm>
        </p:spPr>
        <p:txBody>
          <a:bodyPr/>
          <a:lstStyle/>
          <a:p>
            <a:r>
              <a:rPr lang="en-US" sz="5400" dirty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Effective Teaching Practices</a:t>
            </a:r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090" r="11381"/>
          <a:stretch/>
        </p:blipFill>
        <p:spPr>
          <a:xfrm>
            <a:off x="884148" y="4683300"/>
            <a:ext cx="4356592" cy="439404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ECABE621-DC30-4D20-B3E0-09BC7BBCF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54264"/>
              </p:ext>
            </p:extLst>
          </p:nvPr>
        </p:nvGraphicFramePr>
        <p:xfrm>
          <a:off x="6339506" y="5237299"/>
          <a:ext cx="8838190" cy="2314906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767638">
                  <a:extLst>
                    <a:ext uri="{9D8B030D-6E8A-4147-A177-3AD203B41FA5}">
                      <a16:colId xmlns="" xmlns:a16="http://schemas.microsoft.com/office/drawing/2014/main" val="2066507949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2705782474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2863936495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3678761267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10865748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Breakdown of IADT Responses</a:t>
                      </a:r>
                      <a:endParaRPr lang="en-IE" sz="2800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6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ENT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HUM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DVA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T+P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F+M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6507423"/>
                  </a:ext>
                </a:extLst>
              </a:tr>
              <a:tr h="127858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60.2%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74.1%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63.8%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58%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45.6%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3368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49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1000">
        <p:fade/>
      </p:transition>
    </mc:Choice>
    <mc:Fallback xmlns="">
      <p:transition xmlns:p14="http://schemas.microsoft.com/office/powerpoint/2010/main" spd="med" advClick="0" advTm="2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32" y="4702741"/>
            <a:ext cx="4503759" cy="42035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616" y="72121"/>
            <a:ext cx="2225952" cy="138248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916432" y="1886715"/>
            <a:ext cx="14349984" cy="2308324"/>
          </a:xfrm>
          <a:prstGeom prst="rect">
            <a:avLst/>
          </a:prstGeom>
          <a:solidFill>
            <a:srgbClr val="552579"/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42.8% of IADT students said they included diverse perspectives (political, religious, racial/ethnic, gender, etc.) in discussions or assignments</a:t>
            </a:r>
          </a:p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(higher than national average of 29.4%)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6432" y="13035"/>
            <a:ext cx="14020800" cy="1767417"/>
          </a:xfrm>
        </p:spPr>
        <p:txBody>
          <a:bodyPr/>
          <a:lstStyle/>
          <a:p>
            <a:r>
              <a:rPr lang="en-US" sz="5400" dirty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Diversity</a:t>
            </a:r>
            <a:endParaRPr lang="en-IE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EEBFC674-DFE8-4C8D-A844-8A706BB41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927087"/>
              </p:ext>
            </p:extLst>
          </p:nvPr>
        </p:nvGraphicFramePr>
        <p:xfrm>
          <a:off x="6428226" y="5374492"/>
          <a:ext cx="8838190" cy="2314906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767638">
                  <a:extLst>
                    <a:ext uri="{9D8B030D-6E8A-4147-A177-3AD203B41FA5}">
                      <a16:colId xmlns="" xmlns:a16="http://schemas.microsoft.com/office/drawing/2014/main" val="2066507949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2705782474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2863936495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3678761267"/>
                    </a:ext>
                  </a:extLst>
                </a:gridCol>
                <a:gridCol w="1767638">
                  <a:extLst>
                    <a:ext uri="{9D8B030D-6E8A-4147-A177-3AD203B41FA5}">
                      <a16:colId xmlns="" xmlns:a16="http://schemas.microsoft.com/office/drawing/2014/main" val="10865748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Breakdown of IADT Responses</a:t>
                      </a:r>
                      <a:endParaRPr lang="en-IE" sz="2800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6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ENT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HUM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DVA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T+P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dirty="0">
                          <a:solidFill>
                            <a:schemeClr val="bg1"/>
                          </a:solidFill>
                          <a:effectLst/>
                        </a:rPr>
                        <a:t>F+M</a:t>
                      </a:r>
                      <a:endParaRPr lang="en-IE" sz="2800" b="1" i="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6507423"/>
                  </a:ext>
                </a:extLst>
              </a:tr>
              <a:tr h="127858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37%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62%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50%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28%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36%</a:t>
                      </a:r>
                      <a:endParaRPr lang="en-IE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525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3368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97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xmlns:p14="http://schemas.microsoft.com/office/powerpoint/2010/main"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346" y="119298"/>
            <a:ext cx="2428589" cy="15083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7341" y="614076"/>
            <a:ext cx="14020800" cy="173736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Equality, Diversity and Inclusion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341" y="1819231"/>
            <a:ext cx="14020800" cy="2000249"/>
          </a:xfrm>
        </p:spPr>
        <p:txBody>
          <a:bodyPr>
            <a:normAutofit fontScale="92500"/>
          </a:bodyPr>
          <a:lstStyle/>
          <a:p>
            <a:r>
              <a:rPr lang="en-GB" sz="3600" dirty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IADT is committed to fostering an inclusive culture which promotes equality, values diversity and maintains a working, learning and social environment in which the rights and dignity of all its staff and students are </a:t>
            </a:r>
            <a:r>
              <a:rPr lang="en-GB" sz="3600" dirty="0" smtClean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respected</a:t>
            </a:r>
            <a:r>
              <a:rPr lang="en-GB" sz="3600" dirty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smtClean="0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where every student can maximize their potential.</a:t>
            </a:r>
            <a:endParaRPr lang="en-IE" sz="3600" dirty="0">
              <a:solidFill>
                <a:srgbClr val="5525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87" y="3925645"/>
            <a:ext cx="1526130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3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xmlns:p14="http://schemas.microsoft.com/office/powerpoint/2010/main"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7396" y="293874"/>
            <a:ext cx="2760108" cy="17142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Student Engagement</a:t>
            </a:r>
            <a:endParaRPr lang="en-IE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17599" y="2008106"/>
            <a:ext cx="9405840" cy="6440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b="1" u="sng" dirty="0" smtClean="0">
                <a:solidFill>
                  <a:srgbClr val="552579"/>
                </a:solidFill>
              </a:rPr>
              <a:t>Opportunities</a:t>
            </a:r>
            <a:endParaRPr lang="en-IE" b="1" u="sng" dirty="0">
              <a:solidFill>
                <a:srgbClr val="552579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>
                <a:solidFill>
                  <a:srgbClr val="552579"/>
                </a:solidFill>
              </a:rPr>
              <a:t>Promote Learning to </a:t>
            </a:r>
            <a:r>
              <a:rPr lang="en-IE" dirty="0">
                <a:solidFill>
                  <a:srgbClr val="552579"/>
                </a:solidFill>
              </a:rPr>
              <a:t>Learn </a:t>
            </a:r>
            <a:r>
              <a:rPr lang="en-IE" dirty="0" smtClean="0">
                <a:solidFill>
                  <a:srgbClr val="552579"/>
                </a:solidFill>
              </a:rPr>
              <a:t>modules for First </a:t>
            </a:r>
            <a:r>
              <a:rPr lang="en-IE" dirty="0">
                <a:solidFill>
                  <a:srgbClr val="552579"/>
                </a:solidFill>
              </a:rPr>
              <a:t>Years </a:t>
            </a:r>
            <a:r>
              <a:rPr lang="en-IE" dirty="0" smtClean="0">
                <a:solidFill>
                  <a:srgbClr val="552579"/>
                </a:solidFill>
              </a:rPr>
              <a:t>to focus on online learning, supporting learning style identifications and universal design for learning and teaching.</a:t>
            </a:r>
            <a:endParaRPr lang="en-IE" dirty="0">
              <a:solidFill>
                <a:srgbClr val="552579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552579"/>
                </a:solidFill>
              </a:rPr>
              <a:t>Foster greater engagement with postgraduate students and groups.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552579"/>
                </a:solidFill>
              </a:rPr>
              <a:t>Integrate findings from the </a:t>
            </a:r>
            <a:r>
              <a:rPr lang="en-US" dirty="0" smtClean="0">
                <a:solidFill>
                  <a:srgbClr val="552579"/>
                </a:solidFill>
              </a:rPr>
              <a:t>StudentSurvey.ie </a:t>
            </a:r>
            <a:r>
              <a:rPr lang="en-US" dirty="0" smtClean="0">
                <a:solidFill>
                  <a:srgbClr val="552579"/>
                </a:solidFill>
              </a:rPr>
              <a:t>into the development of new programmes and the revision of existing programme content.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552579"/>
                </a:solidFill>
              </a:rPr>
              <a:t>Improve communication at all levels with our students and continue to create a partnership approach.</a:t>
            </a:r>
            <a:endParaRPr lang="en-IE" dirty="0">
              <a:solidFill>
                <a:srgbClr val="55257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528" y="3388623"/>
            <a:ext cx="5079844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3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5000">
        <p:fade/>
      </p:transition>
    </mc:Choice>
    <mc:Fallback xmlns="">
      <p:transition xmlns:p14="http://schemas.microsoft.com/office/powerpoint/2010/main" spd="med" advClick="0" advTm="4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346" y="119298"/>
            <a:ext cx="2428589" cy="15083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72954" y="2058280"/>
            <a:ext cx="4846536" cy="1737360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rgbClr val="552579"/>
                </a:solidFill>
                <a:latin typeface="Circular Std Black" panose="020B0A04020101010102" pitchFamily="34" charset="0"/>
                <a:cs typeface="Circular Std Black" panose="020B0A04020101010102" pitchFamily="34" charset="0"/>
              </a:rPr>
              <a:t>Thank you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22" y="3346509"/>
            <a:ext cx="9525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4000">
        <p:fade/>
      </p:transition>
    </mc:Choice>
    <mc:Fallback xmlns="">
      <p:transition xmlns:p14="http://schemas.microsoft.com/office/powerpoint/2010/main" spd="med" advClick="0" advTm="5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2125</TotalTime>
  <Words>278</Words>
  <Application>Microsoft Office PowerPoint</Application>
  <PresentationFormat>Custom</PresentationFormat>
  <Paragraphs>43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Circular Std Black</vt:lpstr>
      <vt:lpstr>Wingdings</vt:lpstr>
      <vt:lpstr>Office Theme</vt:lpstr>
      <vt:lpstr>PowerPoint Presentation</vt:lpstr>
      <vt:lpstr>PowerPoint Presentation</vt:lpstr>
      <vt:lpstr>Effective Teaching Practices</vt:lpstr>
      <vt:lpstr>Diversity</vt:lpstr>
      <vt:lpstr>Equality, Diversity and Inclusion </vt:lpstr>
      <vt:lpstr>Student Engagement</vt:lpstr>
      <vt:lpstr>Thank you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Wilkinson</dc:creator>
  <cp:lastModifiedBy>Siobhan NicFhlannchadha</cp:lastModifiedBy>
  <cp:revision>132</cp:revision>
  <dcterms:created xsi:type="dcterms:W3CDTF">2020-02-17T15:04:21Z</dcterms:created>
  <dcterms:modified xsi:type="dcterms:W3CDTF">2020-05-22T08:55:30Z</dcterms:modified>
</cp:coreProperties>
</file>