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47" r:id="rId2"/>
    <p:sldId id="256" r:id="rId3"/>
    <p:sldId id="448" r:id="rId4"/>
    <p:sldId id="449" r:id="rId5"/>
    <p:sldId id="45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autoAdjust="0"/>
    <p:restoredTop sz="94660"/>
  </p:normalViewPr>
  <p:slideViewPr>
    <p:cSldViewPr snapToGrid="0">
      <p:cViewPr varScale="1">
        <p:scale>
          <a:sx n="73" d="100"/>
          <a:sy n="73" d="100"/>
        </p:scale>
        <p:origin x="96"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9024CA-73A0-4FE4-BA6F-008C74A9A41B}" type="datetimeFigureOut">
              <a:rPr lang="en-GB" smtClean="0"/>
              <a:t>25/05/2020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70E46-FDCD-49CF-8313-12CF1D8588E5}" type="slidenum">
              <a:rPr lang="en-GB" smtClean="0"/>
              <a:t>‹#›</a:t>
            </a:fld>
            <a:endParaRPr lang="en-GB"/>
          </a:p>
        </p:txBody>
      </p:sp>
    </p:spTree>
    <p:extLst>
      <p:ext uri="{BB962C8B-B14F-4D97-AF65-F5344CB8AC3E}">
        <p14:creationId xmlns:p14="http://schemas.microsoft.com/office/powerpoint/2010/main" val="4292987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going to tell you briefly about one of the ways in which we have used StudentSurvey.ie responses to better understand what engages students at DkIT</a:t>
            </a:r>
          </a:p>
        </p:txBody>
      </p:sp>
      <p:sp>
        <p:nvSpPr>
          <p:cNvPr id="4" name="Slide Number Placeholder 3"/>
          <p:cNvSpPr>
            <a:spLocks noGrp="1"/>
          </p:cNvSpPr>
          <p:nvPr>
            <p:ph type="sldNum" sz="quarter" idx="5"/>
          </p:nvPr>
        </p:nvSpPr>
        <p:spPr/>
        <p:txBody>
          <a:bodyPr/>
          <a:lstStyle/>
          <a:p>
            <a:fld id="{26E70E46-FDCD-49CF-8313-12CF1D8588E5}" type="slidenum">
              <a:rPr lang="en-GB" smtClean="0"/>
              <a:t>1</a:t>
            </a:fld>
            <a:endParaRPr lang="en-GB"/>
          </a:p>
        </p:txBody>
      </p:sp>
    </p:spTree>
    <p:extLst>
      <p:ext uri="{BB962C8B-B14F-4D97-AF65-F5344CB8AC3E}">
        <p14:creationId xmlns:p14="http://schemas.microsoft.com/office/powerpoint/2010/main" val="48915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found tow open-ended questions particularly useful: ‘What does your institution do best to engage your students in learning?’ and ‘What could your institution do to improve students’ engagement in learning?’ The responses have been remarkably consistent over the years and paint a clear picture of what engages DkIT students.</a:t>
            </a:r>
          </a:p>
        </p:txBody>
      </p:sp>
      <p:sp>
        <p:nvSpPr>
          <p:cNvPr id="4" name="Slide Number Placeholder 3"/>
          <p:cNvSpPr>
            <a:spLocks noGrp="1"/>
          </p:cNvSpPr>
          <p:nvPr>
            <p:ph type="sldNum" sz="quarter" idx="5"/>
          </p:nvPr>
        </p:nvSpPr>
        <p:spPr/>
        <p:txBody>
          <a:bodyPr/>
          <a:lstStyle/>
          <a:p>
            <a:fld id="{26E70E46-FDCD-49CF-8313-12CF1D8588E5}" type="slidenum">
              <a:rPr lang="en-GB" smtClean="0"/>
              <a:t>2</a:t>
            </a:fld>
            <a:endParaRPr lang="en-GB"/>
          </a:p>
        </p:txBody>
      </p:sp>
    </p:spTree>
    <p:extLst>
      <p:ext uri="{BB962C8B-B14F-4D97-AF65-F5344CB8AC3E}">
        <p14:creationId xmlns:p14="http://schemas.microsoft.com/office/powerpoint/2010/main" val="4264111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students value active learning and teaching methods with a practical focus, good relationships with supportive lecturers and a supportive environment.  You can see here some images of DkIT activity that capture that.</a:t>
            </a:r>
          </a:p>
        </p:txBody>
      </p:sp>
      <p:sp>
        <p:nvSpPr>
          <p:cNvPr id="4" name="Slide Number Placeholder 3"/>
          <p:cNvSpPr>
            <a:spLocks noGrp="1"/>
          </p:cNvSpPr>
          <p:nvPr>
            <p:ph type="sldNum" sz="quarter" idx="5"/>
          </p:nvPr>
        </p:nvSpPr>
        <p:spPr/>
        <p:txBody>
          <a:bodyPr/>
          <a:lstStyle/>
          <a:p>
            <a:fld id="{26E70E46-FDCD-49CF-8313-12CF1D8588E5}" type="slidenum">
              <a:rPr lang="en-GB" smtClean="0"/>
              <a:t>3</a:t>
            </a:fld>
            <a:endParaRPr lang="en-GB"/>
          </a:p>
        </p:txBody>
      </p:sp>
    </p:spTree>
    <p:extLst>
      <p:ext uri="{BB962C8B-B14F-4D97-AF65-F5344CB8AC3E}">
        <p14:creationId xmlns:p14="http://schemas.microsoft.com/office/powerpoint/2010/main" val="546879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quotes to give you a flavour of what our students say.  The green call-outs include responses  to the question ‘what does your institution do best to engage students?’ while the red include responses to  ‘What could your institution do to improve?’  You can see that they all show that our students are engaged by interactive classes, a practical focus and supportive environment,</a:t>
            </a:r>
          </a:p>
        </p:txBody>
      </p:sp>
      <p:sp>
        <p:nvSpPr>
          <p:cNvPr id="4" name="Slide Number Placeholder 3"/>
          <p:cNvSpPr>
            <a:spLocks noGrp="1"/>
          </p:cNvSpPr>
          <p:nvPr>
            <p:ph type="sldNum" sz="quarter" idx="5"/>
          </p:nvPr>
        </p:nvSpPr>
        <p:spPr/>
        <p:txBody>
          <a:bodyPr/>
          <a:lstStyle/>
          <a:p>
            <a:fld id="{26E70E46-FDCD-49CF-8313-12CF1D8588E5}" type="slidenum">
              <a:rPr lang="en-GB" smtClean="0"/>
              <a:t>4</a:t>
            </a:fld>
            <a:endParaRPr lang="en-GB"/>
          </a:p>
        </p:txBody>
      </p:sp>
    </p:spTree>
    <p:extLst>
      <p:ext uri="{BB962C8B-B14F-4D97-AF65-F5344CB8AC3E}">
        <p14:creationId xmlns:p14="http://schemas.microsoft.com/office/powerpoint/2010/main" val="328624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small, friendly campus, we appreciate how much f2f contact has helped us to promote good relationships and a supportive learning community. This has been important in helping us to shift to remote delivery over the past couple of months.    It will be challenging to maintain these as we shift to a more online environment over the next academic year, however the feedback from studentsurvey.ie we have discussed is being used, along with other evidence, to guide our planning.  Knowing what engages our students helps us all to plan for a more blended delivery.  Promoting and maintaining supportive relationship and an active, practical focus will be very important.</a:t>
            </a:r>
          </a:p>
        </p:txBody>
      </p:sp>
      <p:sp>
        <p:nvSpPr>
          <p:cNvPr id="4" name="Slide Number Placeholder 3"/>
          <p:cNvSpPr>
            <a:spLocks noGrp="1"/>
          </p:cNvSpPr>
          <p:nvPr>
            <p:ph type="sldNum" sz="quarter" idx="5"/>
          </p:nvPr>
        </p:nvSpPr>
        <p:spPr/>
        <p:txBody>
          <a:bodyPr/>
          <a:lstStyle/>
          <a:p>
            <a:fld id="{26E70E46-FDCD-49CF-8313-12CF1D8588E5}" type="slidenum">
              <a:rPr lang="en-GB" smtClean="0"/>
              <a:t>5</a:t>
            </a:fld>
            <a:endParaRPr lang="en-GB"/>
          </a:p>
        </p:txBody>
      </p:sp>
    </p:spTree>
    <p:extLst>
      <p:ext uri="{BB962C8B-B14F-4D97-AF65-F5344CB8AC3E}">
        <p14:creationId xmlns:p14="http://schemas.microsoft.com/office/powerpoint/2010/main" val="1120505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12192000" cy="6857999"/>
          </a:xfrm>
          <a:prstGeom prst="rect">
            <a:avLst/>
          </a:prstGeom>
        </p:spPr>
      </p:pic>
      <p:sp>
        <p:nvSpPr>
          <p:cNvPr id="2" name="Title 1"/>
          <p:cNvSpPr>
            <a:spLocks noGrp="1"/>
          </p:cNvSpPr>
          <p:nvPr>
            <p:ph type="ctrTitle"/>
          </p:nvPr>
        </p:nvSpPr>
        <p:spPr>
          <a:xfrm>
            <a:off x="335360" y="3140969"/>
            <a:ext cx="6624736" cy="1368152"/>
          </a:xfrm>
        </p:spPr>
        <p:txBody>
          <a:bodyPr/>
          <a:lstStyle>
            <a:lvl1pPr>
              <a:defRPr b="1"/>
            </a:lvl1pPr>
          </a:lstStyle>
          <a:p>
            <a:endParaRPr lang="en-IE" dirty="0"/>
          </a:p>
        </p:txBody>
      </p:sp>
      <p:sp>
        <p:nvSpPr>
          <p:cNvPr id="3" name="Subtitle 2"/>
          <p:cNvSpPr>
            <a:spLocks noGrp="1"/>
          </p:cNvSpPr>
          <p:nvPr>
            <p:ph type="subTitle" idx="1"/>
          </p:nvPr>
        </p:nvSpPr>
        <p:spPr>
          <a:xfrm>
            <a:off x="239350" y="4678288"/>
            <a:ext cx="5664629" cy="550912"/>
          </a:xfrm>
        </p:spPr>
        <p:txBody>
          <a:bodyPr anchor="ctr">
            <a:noAutofit/>
          </a:bodyPr>
          <a:lstStyle>
            <a:lvl1pPr marL="0" indent="0" algn="ctr">
              <a:spcBef>
                <a:spcPts val="0"/>
              </a:spcBef>
              <a:buNone/>
              <a:defRPr sz="3200" baseline="30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IE" dirty="0"/>
          </a:p>
        </p:txBody>
      </p:sp>
    </p:spTree>
    <p:extLst>
      <p:ext uri="{BB962C8B-B14F-4D97-AF65-F5344CB8AC3E}">
        <p14:creationId xmlns:p14="http://schemas.microsoft.com/office/powerpoint/2010/main" val="1263525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Slide Number Placeholder 2"/>
          <p:cNvSpPr>
            <a:spLocks noGrp="1"/>
          </p:cNvSpPr>
          <p:nvPr>
            <p:ph type="sldNum" sz="quarter" idx="10"/>
          </p:nvPr>
        </p:nvSpPr>
        <p:spPr/>
        <p:txBody>
          <a:bodyPr/>
          <a:lstStyle/>
          <a:p>
            <a:fld id="{8B1B01EC-B6A4-4532-8361-F8E538C83559}" type="slidenum">
              <a:rPr lang="en-IE" smtClean="0"/>
              <a:pPr/>
              <a:t>‹#›</a:t>
            </a:fld>
            <a:endParaRPr lang="en-IE"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5" name="Title 1"/>
          <p:cNvSpPr txBox="1">
            <a:spLocks/>
          </p:cNvSpPr>
          <p:nvPr userDrawn="1"/>
        </p:nvSpPr>
        <p:spPr>
          <a:xfrm>
            <a:off x="335360" y="3140969"/>
            <a:ext cx="6624736" cy="13681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141B4D"/>
                </a:solidFill>
                <a:latin typeface="Arial" panose="020B0604020202020204" pitchFamily="34" charset="0"/>
                <a:ea typeface="+mj-ea"/>
                <a:cs typeface="Arial" panose="020B0604020202020204" pitchFamily="34" charset="0"/>
              </a:defRPr>
            </a:lvl1pPr>
          </a:lstStyle>
          <a:p>
            <a:endParaRPr lang="en-IE" sz="4400" dirty="0"/>
          </a:p>
        </p:txBody>
      </p:sp>
    </p:spTree>
    <p:extLst>
      <p:ext uri="{BB962C8B-B14F-4D97-AF65-F5344CB8AC3E}">
        <p14:creationId xmlns:p14="http://schemas.microsoft.com/office/powerpoint/2010/main" val="223431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IE" dirty="0"/>
          </a:p>
        </p:txBody>
      </p:sp>
      <p:sp>
        <p:nvSpPr>
          <p:cNvPr id="3" name="Content Placeholder 2"/>
          <p:cNvSpPr>
            <a:spLocks noGrp="1"/>
          </p:cNvSpPr>
          <p:nvPr>
            <p:ph idx="1"/>
          </p:nvPr>
        </p:nvSpPr>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200" baseline="0">
                <a:latin typeface="Arial" panose="020B0604020202020204" pitchFamily="34" charset="0"/>
                <a:cs typeface="Arial" panose="020B0604020202020204" pitchFamily="34" charset="0"/>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IE" dirty="0"/>
              <a:t>Sixth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B1B01EC-B6A4-4532-8361-F8E538C83559}" type="slidenum">
              <a:rPr lang="en-IE" smtClean="0"/>
              <a:pPr/>
              <a:t>‹#›</a:t>
            </a:fld>
            <a:endParaRPr lang="en-IE" dirty="0"/>
          </a:p>
        </p:txBody>
      </p:sp>
    </p:spTree>
    <p:extLst>
      <p:ext uri="{BB962C8B-B14F-4D97-AF65-F5344CB8AC3E}">
        <p14:creationId xmlns:p14="http://schemas.microsoft.com/office/powerpoint/2010/main" val="237098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B1B01EC-B6A4-4532-8361-F8E538C83559}" type="slidenum">
              <a:rPr lang="en-IE" smtClean="0"/>
              <a:t>‹#›</a:t>
            </a:fld>
            <a:endParaRPr lang="en-IE" dirty="0"/>
          </a:p>
        </p:txBody>
      </p:sp>
      <p:sp>
        <p:nvSpPr>
          <p:cNvPr id="7" name="Title 1"/>
          <p:cNvSpPr txBox="1">
            <a:spLocks/>
          </p:cNvSpPr>
          <p:nvPr userDrawn="1"/>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IE" sz="4400" dirty="0"/>
          </a:p>
        </p:txBody>
      </p:sp>
    </p:spTree>
    <p:extLst>
      <p:ext uri="{BB962C8B-B14F-4D97-AF65-F5344CB8AC3E}">
        <p14:creationId xmlns:p14="http://schemas.microsoft.com/office/powerpoint/2010/main" val="286658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Slide Number Placeholder 6"/>
          <p:cNvSpPr>
            <a:spLocks noGrp="1"/>
          </p:cNvSpPr>
          <p:nvPr>
            <p:ph type="sldNum" sz="quarter" idx="12"/>
          </p:nvPr>
        </p:nvSpPr>
        <p:spPr/>
        <p:txBody>
          <a:bodyPr/>
          <a:lstStyle/>
          <a:p>
            <a:fld id="{8B1B01EC-B6A4-4532-8361-F8E538C83559}" type="slidenum">
              <a:rPr lang="en-IE" smtClean="0"/>
              <a:t>‹#›</a:t>
            </a:fld>
            <a:endParaRPr lang="en-IE" dirty="0"/>
          </a:p>
        </p:txBody>
      </p:sp>
    </p:spTree>
    <p:extLst>
      <p:ext uri="{BB962C8B-B14F-4D97-AF65-F5344CB8AC3E}">
        <p14:creationId xmlns:p14="http://schemas.microsoft.com/office/powerpoint/2010/main" val="39024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9" name="Slide Number Placeholder 8"/>
          <p:cNvSpPr>
            <a:spLocks noGrp="1"/>
          </p:cNvSpPr>
          <p:nvPr>
            <p:ph type="sldNum" sz="quarter" idx="12"/>
          </p:nvPr>
        </p:nvSpPr>
        <p:spPr/>
        <p:txBody>
          <a:bodyPr/>
          <a:lstStyle/>
          <a:p>
            <a:fld id="{8B1B01EC-B6A4-4532-8361-F8E538C83559}" type="slidenum">
              <a:rPr lang="en-IE" smtClean="0"/>
              <a:t>‹#›</a:t>
            </a:fld>
            <a:endParaRPr lang="en-IE" dirty="0"/>
          </a:p>
        </p:txBody>
      </p:sp>
    </p:spTree>
    <p:extLst>
      <p:ext uri="{BB962C8B-B14F-4D97-AF65-F5344CB8AC3E}">
        <p14:creationId xmlns:p14="http://schemas.microsoft.com/office/powerpoint/2010/main" val="3614184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5" name="Slide Number Placeholder 4"/>
          <p:cNvSpPr>
            <a:spLocks noGrp="1"/>
          </p:cNvSpPr>
          <p:nvPr>
            <p:ph type="sldNum" sz="quarter" idx="12"/>
          </p:nvPr>
        </p:nvSpPr>
        <p:spPr/>
        <p:txBody>
          <a:bodyPr/>
          <a:lstStyle/>
          <a:p>
            <a:fld id="{8B1B01EC-B6A4-4532-8361-F8E538C83559}" type="slidenum">
              <a:rPr lang="en-IE" smtClean="0"/>
              <a:t>‹#›</a:t>
            </a:fld>
            <a:endParaRPr lang="en-IE" dirty="0"/>
          </a:p>
        </p:txBody>
      </p:sp>
    </p:spTree>
    <p:extLst>
      <p:ext uri="{BB962C8B-B14F-4D97-AF65-F5344CB8AC3E}">
        <p14:creationId xmlns:p14="http://schemas.microsoft.com/office/powerpoint/2010/main" val="1863217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dirty="0"/>
              <a:t>Click to edit Master title style</a:t>
            </a:r>
            <a:endParaRPr lang="en-IE"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8B1B01EC-B6A4-4532-8361-F8E538C83559}" type="slidenum">
              <a:rPr lang="en-IE" smtClean="0"/>
              <a:t>‹#›</a:t>
            </a:fld>
            <a:endParaRPr lang="en-IE" dirty="0"/>
          </a:p>
        </p:txBody>
      </p:sp>
    </p:spTree>
    <p:extLst>
      <p:ext uri="{BB962C8B-B14F-4D97-AF65-F5344CB8AC3E}">
        <p14:creationId xmlns:p14="http://schemas.microsoft.com/office/powerpoint/2010/main" val="366590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751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609600" y="1600201"/>
            <a:ext cx="10972800" cy="43490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Slide Number Placeholder 5"/>
          <p:cNvSpPr>
            <a:spLocks noGrp="1"/>
          </p:cNvSpPr>
          <p:nvPr>
            <p:ph type="sldNum" sz="quarter" idx="4"/>
          </p:nvPr>
        </p:nvSpPr>
        <p:spPr>
          <a:xfrm>
            <a:off x="623392" y="6309321"/>
            <a:ext cx="284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fld id="{8B1B01EC-B6A4-4532-8361-F8E538C83559}" type="slidenum">
              <a:rPr lang="en-IE" smtClean="0"/>
              <a:pPr/>
              <a:t>‹#›</a:t>
            </a:fld>
            <a:endParaRPr lang="en-IE" dirty="0"/>
          </a:p>
        </p:txBody>
      </p:sp>
    </p:spTree>
    <p:extLst>
      <p:ext uri="{BB962C8B-B14F-4D97-AF65-F5344CB8AC3E}">
        <p14:creationId xmlns:p14="http://schemas.microsoft.com/office/powerpoint/2010/main" val="2392557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914400" rtl="0" eaLnBrk="1" latinLnBrk="0" hangingPunct="1">
        <a:spcBef>
          <a:spcPct val="0"/>
        </a:spcBef>
        <a:buNone/>
        <a:defRPr sz="4400" kern="1200">
          <a:solidFill>
            <a:srgbClr val="141B4D"/>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ts val="1200"/>
        </a:spcBef>
        <a:buClr>
          <a:srgbClr val="9C8412"/>
        </a:buClr>
        <a:buFont typeface="Arial" panose="020B0604020202020204" pitchFamily="34" charset="0"/>
        <a:buChar char="•"/>
        <a:defRPr sz="3200" kern="1200">
          <a:solidFill>
            <a:srgbClr val="141B4D"/>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ts val="1200"/>
        </a:spcBef>
        <a:buClr>
          <a:srgbClr val="9C8412"/>
        </a:buClr>
        <a:buFont typeface="Arial" panose="020B0604020202020204" pitchFamily="34" charset="0"/>
        <a:buChar char="–"/>
        <a:defRPr sz="2800" kern="1200">
          <a:solidFill>
            <a:srgbClr val="141B4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ts val="1200"/>
        </a:spcBef>
        <a:buClr>
          <a:srgbClr val="9C8412"/>
        </a:buClr>
        <a:buFont typeface="Arial" panose="020B0604020202020204" pitchFamily="34" charset="0"/>
        <a:buChar char="•"/>
        <a:defRPr sz="2400" kern="1200">
          <a:solidFill>
            <a:srgbClr val="141B4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ts val="1200"/>
        </a:spcBef>
        <a:buClr>
          <a:srgbClr val="9C8412"/>
        </a:buClr>
        <a:buFont typeface="Arial" panose="020B0604020202020204" pitchFamily="34" charset="0"/>
        <a:buChar char="–"/>
        <a:defRPr sz="2000" kern="1200">
          <a:solidFill>
            <a:srgbClr val="141B4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ts val="1200"/>
        </a:spcBef>
        <a:buClr>
          <a:srgbClr val="9C8412"/>
        </a:buClr>
        <a:buFont typeface="Arial" panose="020B0604020202020204" pitchFamily="34" charset="0"/>
        <a:buChar char="»"/>
        <a:defRPr sz="2000" kern="1200">
          <a:solidFill>
            <a:srgbClr val="141B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9.xml"/><Relationship Id="rId7" Type="http://schemas.openxmlformats.org/officeDocument/2006/relationships/image" Target="../media/image6.emf"/><Relationship Id="rId2" Type="http://schemas.openxmlformats.org/officeDocument/2006/relationships/audio" Target="../media/media1.mp4"/><Relationship Id="rId1" Type="http://schemas.microsoft.com/office/2007/relationships/media" Target="../media/media1.mp4"/><Relationship Id="rId6" Type="http://schemas.openxmlformats.org/officeDocument/2006/relationships/image" Target="../media/image5.emf"/><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3.xml"/><Relationship Id="rId7" Type="http://schemas.openxmlformats.org/officeDocument/2006/relationships/image" Target="../media/image10.jpg"/><Relationship Id="rId2" Type="http://schemas.openxmlformats.org/officeDocument/2006/relationships/audio" Target="../media/media3.mp4"/><Relationship Id="rId1" Type="http://schemas.microsoft.com/office/2007/relationships/media" Target="../media/media3.mp4"/><Relationship Id="rId6" Type="http://schemas.openxmlformats.org/officeDocument/2006/relationships/image" Target="../media/image9.jpg"/><Relationship Id="rId11" Type="http://schemas.openxmlformats.org/officeDocument/2006/relationships/image" Target="../media/image7.pn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notesSlide" Target="../notesSlides/notesSlide3.xml"/><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4"/><Relationship Id="rId1" Type="http://schemas.microsoft.com/office/2007/relationships/media" Target="../media/media4.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4"/><Relationship Id="rId1" Type="http://schemas.microsoft.com/office/2007/relationships/media" Target="../media/media5.mp4"/><Relationship Id="rId5" Type="http://schemas.openxmlformats.org/officeDocument/2006/relationships/image" Target="../media/image7.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823200" y="0"/>
            <a:ext cx="2844800" cy="6858000"/>
          </a:xfrm>
          <a:prstGeom prst="rect">
            <a:avLst/>
          </a:prstGeom>
        </p:spPr>
      </p:pic>
      <p:pic>
        <p:nvPicPr>
          <p:cNvPr id="7" name="Picture 6" descr="Image of DkIT exterior"/>
          <p:cNvPicPr>
            <a:picLocks noChangeAspect="1"/>
          </p:cNvPicPr>
          <p:nvPr/>
        </p:nvPicPr>
        <p:blipFill rotWithShape="1">
          <a:blip r:embed="rId6" cstate="screen">
            <a:extLst>
              <a:ext uri="{28A0092B-C50C-407E-A947-70E740481C1C}">
                <a14:useLocalDpi xmlns:a14="http://schemas.microsoft.com/office/drawing/2010/main"/>
              </a:ext>
            </a:extLst>
          </a:blip>
          <a:srcRect t="41328"/>
          <a:stretch/>
        </p:blipFill>
        <p:spPr>
          <a:xfrm rot="5400000">
            <a:off x="5833497" y="1989707"/>
            <a:ext cx="6824207" cy="2844800"/>
          </a:xfrm>
          <a:prstGeom prst="rect">
            <a:avLst/>
          </a:prstGeom>
        </p:spPr>
      </p:pic>
      <p:sp>
        <p:nvSpPr>
          <p:cNvPr id="18" name="TextBox 17"/>
          <p:cNvSpPr txBox="1"/>
          <p:nvPr/>
        </p:nvSpPr>
        <p:spPr>
          <a:xfrm>
            <a:off x="389964" y="2134436"/>
            <a:ext cx="7205078" cy="1569660"/>
          </a:xfrm>
          <a:prstGeom prst="rect">
            <a:avLst/>
          </a:prstGeom>
          <a:noFill/>
        </p:spPr>
        <p:txBody>
          <a:bodyPr wrap="square" rtlCol="0">
            <a:spAutoFit/>
          </a:bodyPr>
          <a:lstStyle/>
          <a:p>
            <a:r>
              <a:rPr lang="en-GB" altLang="en-US" sz="3200" b="1" dirty="0">
                <a:solidFill>
                  <a:srgbClr val="002060"/>
                </a:solidFill>
                <a:latin typeface="Helvetica" charset="0"/>
                <a:ea typeface="Helvetica" charset="0"/>
                <a:cs typeface="Helvetica" charset="0"/>
              </a:rPr>
              <a:t>Using data from StudentSurvey.ie to understand what engages DkIT students.</a:t>
            </a:r>
            <a:endParaRPr lang="en-IE" altLang="en-US" sz="3200" b="1" dirty="0">
              <a:solidFill>
                <a:srgbClr val="002060"/>
              </a:solidFill>
              <a:latin typeface="Helvetica" charset="0"/>
              <a:ea typeface="Helvetica" charset="0"/>
              <a:cs typeface="Helvetica" charset="0"/>
            </a:endParaRPr>
          </a:p>
        </p:txBody>
      </p:sp>
      <p:sp>
        <p:nvSpPr>
          <p:cNvPr id="19" name="TextBox 18"/>
          <p:cNvSpPr txBox="1"/>
          <p:nvPr/>
        </p:nvSpPr>
        <p:spPr>
          <a:xfrm>
            <a:off x="389965" y="564776"/>
            <a:ext cx="6976922" cy="1569660"/>
          </a:xfrm>
          <a:prstGeom prst="rect">
            <a:avLst/>
          </a:prstGeom>
          <a:noFill/>
        </p:spPr>
        <p:txBody>
          <a:bodyPr wrap="square" rtlCol="0">
            <a:spAutoFit/>
          </a:bodyPr>
          <a:lstStyle/>
          <a:p>
            <a:r>
              <a:rPr lang="en-IE" altLang="en-US" sz="3200" b="1" dirty="0">
                <a:solidFill>
                  <a:srgbClr val="E8B54D">
                    <a:lumMod val="75000"/>
                  </a:srgbClr>
                </a:solidFill>
                <a:latin typeface="Helvetica" charset="0"/>
                <a:ea typeface="Helvetica" charset="0"/>
                <a:cs typeface="Helvetica" charset="0"/>
              </a:rPr>
              <a:t>DkIT Students’ Union, Registrar’s Office and Centre for Excellence in Learning </a:t>
            </a:r>
            <a:r>
              <a:rPr lang="en-IE" altLang="en-US" sz="3200" b="1">
                <a:solidFill>
                  <a:srgbClr val="E8B54D">
                    <a:lumMod val="75000"/>
                  </a:srgbClr>
                </a:solidFill>
                <a:latin typeface="Helvetica" charset="0"/>
                <a:ea typeface="Helvetica" charset="0"/>
                <a:cs typeface="Helvetica" charset="0"/>
              </a:rPr>
              <a:t>and Teaching.</a:t>
            </a:r>
            <a:endParaRPr lang="en-IE" altLang="en-US" sz="3200" b="1" dirty="0">
              <a:solidFill>
                <a:srgbClr val="E8B54D">
                  <a:lumMod val="75000"/>
                </a:srgbClr>
              </a:solidFill>
              <a:latin typeface="Helvetica" charset="0"/>
              <a:ea typeface="Helvetica" charset="0"/>
              <a:cs typeface="Helvetica" charset="0"/>
            </a:endParaRPr>
          </a:p>
        </p:txBody>
      </p:sp>
      <p:pic>
        <p:nvPicPr>
          <p:cNvPr id="9" name="Picture 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92155" y="5157192"/>
            <a:ext cx="1302887" cy="936104"/>
          </a:xfrm>
          <a:prstGeom prst="rect">
            <a:avLst/>
          </a:prstGeom>
        </p:spPr>
      </p:pic>
      <p:pic>
        <p:nvPicPr>
          <p:cNvPr id="3" name="Video 2">
            <a:hlinkClick r:id="" action="ppaction://media"/>
            <a:extLst>
              <a:ext uri="{FF2B5EF4-FFF2-40B4-BE49-F238E27FC236}">
                <a16:creationId xmlns:a16="http://schemas.microsoft.com/office/drawing/2014/main" id="{C2A19917-4B42-4BB8-8453-6F2D06F40B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117432505"/>
      </p:ext>
    </p:extLst>
  </p:cSld>
  <p:clrMapOvr>
    <a:masterClrMapping/>
  </p:clrMapOvr>
  <mc:AlternateContent xmlns:mc="http://schemas.openxmlformats.org/markup-compatibility/2006">
    <mc:Choice xmlns:p14="http://schemas.microsoft.com/office/powerpoint/2010/main" Requires="p14">
      <p:transition spd="slow" p14:dur="2000" advTm="12949"/>
    </mc:Choice>
    <mc:Fallback>
      <p:transition spd="slow" advTm="12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619EC-EE66-4539-836C-72DED2F89162}"/>
              </a:ext>
            </a:extLst>
          </p:cNvPr>
          <p:cNvSpPr>
            <a:spLocks noGrp="1"/>
          </p:cNvSpPr>
          <p:nvPr>
            <p:ph type="title"/>
          </p:nvPr>
        </p:nvSpPr>
        <p:spPr>
          <a:xfrm>
            <a:off x="609600" y="337219"/>
            <a:ext cx="10972800" cy="1143000"/>
          </a:xfrm>
        </p:spPr>
        <p:txBody>
          <a:bodyPr>
            <a:normAutofit fontScale="90000"/>
          </a:bodyPr>
          <a:lstStyle/>
          <a:p>
            <a:br>
              <a:rPr lang="en-GB" altLang="en-US" dirty="0">
                <a:solidFill>
                  <a:srgbClr val="002060"/>
                </a:solidFill>
                <a:latin typeface="Helvetica" charset="0"/>
                <a:ea typeface="Helvetica" charset="0"/>
                <a:cs typeface="Helvetica" charset="0"/>
              </a:rPr>
            </a:br>
            <a:br>
              <a:rPr lang="en-GB" altLang="en-US" dirty="0">
                <a:solidFill>
                  <a:srgbClr val="002060"/>
                </a:solidFill>
                <a:latin typeface="Helvetica" charset="0"/>
                <a:ea typeface="Helvetica" charset="0"/>
                <a:cs typeface="Helvetica" charset="0"/>
              </a:rPr>
            </a:br>
            <a:r>
              <a:rPr lang="en-GB" altLang="en-US" dirty="0">
                <a:solidFill>
                  <a:srgbClr val="002060"/>
                </a:solidFill>
                <a:latin typeface="Helvetica" charset="0"/>
                <a:ea typeface="Helvetica" charset="0"/>
                <a:cs typeface="Helvetica" charset="0"/>
              </a:rPr>
              <a:t>Two open-ended questions</a:t>
            </a:r>
            <a:br>
              <a:rPr lang="en-GB" altLang="en-US" dirty="0">
                <a:solidFill>
                  <a:srgbClr val="002060"/>
                </a:solidFill>
                <a:latin typeface="Helvetica" charset="0"/>
                <a:ea typeface="Helvetica" charset="0"/>
                <a:cs typeface="Helvetica" charset="0"/>
              </a:rPr>
            </a:br>
            <a:br>
              <a:rPr lang="en-GB" altLang="en-US" dirty="0">
                <a:solidFill>
                  <a:srgbClr val="002060"/>
                </a:solidFill>
                <a:latin typeface="Helvetica" charset="0"/>
                <a:ea typeface="Helvetica" charset="0"/>
                <a:cs typeface="Helvetica" charset="0"/>
              </a:rPr>
            </a:br>
            <a:endParaRPr lang="en-GB" dirty="0"/>
          </a:p>
        </p:txBody>
      </p:sp>
      <p:sp>
        <p:nvSpPr>
          <p:cNvPr id="3" name="Subtitle 2">
            <a:extLst>
              <a:ext uri="{FF2B5EF4-FFF2-40B4-BE49-F238E27FC236}">
                <a16:creationId xmlns:a16="http://schemas.microsoft.com/office/drawing/2014/main" id="{7C2A650A-D2E5-4C85-ADA3-381850B1B458}"/>
              </a:ext>
            </a:extLst>
          </p:cNvPr>
          <p:cNvSpPr>
            <a:spLocks noGrp="1"/>
          </p:cNvSpPr>
          <p:nvPr>
            <p:ph idx="1"/>
          </p:nvPr>
        </p:nvSpPr>
        <p:spPr/>
        <p:txBody>
          <a:bodyPr/>
          <a:lstStyle/>
          <a:p>
            <a:r>
              <a:rPr lang="en-GB" sz="3600" dirty="0"/>
              <a:t>What does your institution do best to engage your students in learning?</a:t>
            </a:r>
          </a:p>
          <a:p>
            <a:r>
              <a:rPr lang="en-GB" sz="3600" dirty="0"/>
              <a:t>What could your institution do to improve students’ engagement in learning?</a:t>
            </a:r>
          </a:p>
          <a:p>
            <a:r>
              <a:rPr lang="en-GB" sz="3600" dirty="0"/>
              <a:t>Responses consistent since 2014.</a:t>
            </a:r>
          </a:p>
        </p:txBody>
      </p:sp>
      <p:pic>
        <p:nvPicPr>
          <p:cNvPr id="5" name="Video 4">
            <a:hlinkClick r:id="" action="ppaction://media"/>
            <a:extLst>
              <a:ext uri="{FF2B5EF4-FFF2-40B4-BE49-F238E27FC236}">
                <a16:creationId xmlns:a16="http://schemas.microsoft.com/office/drawing/2014/main" id="{DC151083-0909-4CF0-BCDA-E3B78E4AA1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07862242"/>
      </p:ext>
    </p:extLst>
  </p:cSld>
  <p:clrMapOvr>
    <a:masterClrMapping/>
  </p:clrMapOvr>
  <mc:AlternateContent xmlns:mc="http://schemas.openxmlformats.org/markup-compatibility/2006">
    <mc:Choice xmlns:p14="http://schemas.microsoft.com/office/powerpoint/2010/main" Requires="p14">
      <p:transition spd="slow" p14:dur="2000" advTm="24000"/>
    </mc:Choice>
    <mc:Fallback>
      <p:transition spd="slow"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FA46F-F5FB-4AC7-8285-0E90784C7117}"/>
              </a:ext>
            </a:extLst>
          </p:cNvPr>
          <p:cNvSpPr>
            <a:spLocks noGrp="1"/>
          </p:cNvSpPr>
          <p:nvPr>
            <p:ph type="title"/>
          </p:nvPr>
        </p:nvSpPr>
        <p:spPr>
          <a:xfrm>
            <a:off x="609600" y="274638"/>
            <a:ext cx="10972800" cy="1143000"/>
          </a:xfrm>
        </p:spPr>
        <p:txBody>
          <a:bodyPr anchor="ctr">
            <a:normAutofit/>
          </a:bodyPr>
          <a:lstStyle/>
          <a:p>
            <a:r>
              <a:rPr lang="en-GB" dirty="0"/>
              <a:t>What engages our students?</a:t>
            </a:r>
          </a:p>
        </p:txBody>
      </p:sp>
      <p:pic>
        <p:nvPicPr>
          <p:cNvPr id="5" name="Content Placeholder 4" descr="A lecturer chatting to 2 students in a computer lab">
            <a:extLst>
              <a:ext uri="{FF2B5EF4-FFF2-40B4-BE49-F238E27FC236}">
                <a16:creationId xmlns:a16="http://schemas.microsoft.com/office/drawing/2014/main" id="{6AFAA273-9BE1-4534-8EE3-DBCAEBB81159}"/>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74700" y="4187825"/>
            <a:ext cx="4413250" cy="1720850"/>
          </a:xfrm>
        </p:spPr>
      </p:pic>
      <p:pic>
        <p:nvPicPr>
          <p:cNvPr id="7" name="Picture 6" descr="A lecturer helping a student in a science lab">
            <a:extLst>
              <a:ext uri="{FF2B5EF4-FFF2-40B4-BE49-F238E27FC236}">
                <a16:creationId xmlns:a16="http://schemas.microsoft.com/office/drawing/2014/main" id="{22C60325-F9F8-4285-960C-7957E296A8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8913" y="3365500"/>
            <a:ext cx="4252913" cy="2543175"/>
          </a:xfrm>
          <a:prstGeom prst="rect">
            <a:avLst/>
          </a:prstGeom>
        </p:spPr>
      </p:pic>
      <p:pic>
        <p:nvPicPr>
          <p:cNvPr id="9" name="Picture 8" descr="Two students and a tutor working at a desk&#10;&#10;Description automatically generated">
            <a:extLst>
              <a:ext uri="{FF2B5EF4-FFF2-40B4-BE49-F238E27FC236}">
                <a16:creationId xmlns:a16="http://schemas.microsoft.com/office/drawing/2014/main" id="{0302450C-47D6-453F-80AD-20FD5D7DC4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8913" y="1641475"/>
            <a:ext cx="2759075" cy="1643063"/>
          </a:xfrm>
          <a:prstGeom prst="rect">
            <a:avLst/>
          </a:prstGeom>
        </p:spPr>
      </p:pic>
      <p:pic>
        <p:nvPicPr>
          <p:cNvPr id="11" name="Picture 10" descr="A group of 4 nursing students in the clinical skills laboratory&#10;&#10;Description automatically generated">
            <a:extLst>
              <a:ext uri="{FF2B5EF4-FFF2-40B4-BE49-F238E27FC236}">
                <a16:creationId xmlns:a16="http://schemas.microsoft.com/office/drawing/2014/main" id="{7A20E1FB-EBB3-4107-A1C6-91F45163E2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10538" y="1641475"/>
            <a:ext cx="3306763" cy="1643063"/>
          </a:xfrm>
          <a:prstGeom prst="rect">
            <a:avLst/>
          </a:prstGeom>
        </p:spPr>
      </p:pic>
      <p:pic>
        <p:nvPicPr>
          <p:cNvPr id="13" name="Picture 12" descr="A student writing on a flip chart while a group are working together at a table&#10;&#10;Description automatically generated">
            <a:extLst>
              <a:ext uri="{FF2B5EF4-FFF2-40B4-BE49-F238E27FC236}">
                <a16:creationId xmlns:a16="http://schemas.microsoft.com/office/drawing/2014/main" id="{6C87177B-2F1C-4822-B25F-44C979220A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04375" y="3365500"/>
            <a:ext cx="1812925" cy="2543175"/>
          </a:xfrm>
          <a:prstGeom prst="rect">
            <a:avLst/>
          </a:prstGeom>
        </p:spPr>
      </p:pic>
      <p:pic>
        <p:nvPicPr>
          <p:cNvPr id="17" name="Picture 16" descr="A dog being treated by veterinary nursing students">
            <a:extLst>
              <a:ext uri="{FF2B5EF4-FFF2-40B4-BE49-F238E27FC236}">
                <a16:creationId xmlns:a16="http://schemas.microsoft.com/office/drawing/2014/main" id="{337B7EC9-3ACE-4AB6-949B-04E68A3D42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4700" y="1641475"/>
            <a:ext cx="4413250" cy="2463800"/>
          </a:xfrm>
          <a:prstGeom prst="rect">
            <a:avLst/>
          </a:prstGeom>
        </p:spPr>
      </p:pic>
      <p:pic>
        <p:nvPicPr>
          <p:cNvPr id="6" name="Video 5">
            <a:hlinkClick r:id="" action="ppaction://media"/>
            <a:extLst>
              <a:ext uri="{FF2B5EF4-FFF2-40B4-BE49-F238E27FC236}">
                <a16:creationId xmlns:a16="http://schemas.microsoft.com/office/drawing/2014/main" id="{902E760C-AECA-41FD-A6D6-9651D93C82A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7661912"/>
      </p:ext>
    </p:extLst>
  </p:cSld>
  <p:clrMapOvr>
    <a:masterClrMapping/>
  </p:clrMapOvr>
  <mc:AlternateContent xmlns:mc="http://schemas.openxmlformats.org/markup-compatibility/2006">
    <mc:Choice xmlns:p14="http://schemas.microsoft.com/office/powerpoint/2010/main" Requires="p14">
      <p:transition spd="slow" p14:dur="2000" advTm="16559"/>
    </mc:Choice>
    <mc:Fallback>
      <p:transition spd="slow" advTm="16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13D8-C2DE-4B9E-8B1D-074A6FCD0141}"/>
              </a:ext>
            </a:extLst>
          </p:cNvPr>
          <p:cNvSpPr>
            <a:spLocks noGrp="1"/>
          </p:cNvSpPr>
          <p:nvPr>
            <p:ph type="title"/>
          </p:nvPr>
        </p:nvSpPr>
        <p:spPr/>
        <p:txBody>
          <a:bodyPr/>
          <a:lstStyle/>
          <a:p>
            <a:r>
              <a:rPr lang="en-GB" dirty="0"/>
              <a:t>They say…</a:t>
            </a:r>
          </a:p>
        </p:txBody>
      </p:sp>
      <p:sp>
        <p:nvSpPr>
          <p:cNvPr id="3" name="Content Placeholder 2">
            <a:extLst>
              <a:ext uri="{FF2B5EF4-FFF2-40B4-BE49-F238E27FC236}">
                <a16:creationId xmlns:a16="http://schemas.microsoft.com/office/drawing/2014/main" id="{6EE0DCE9-7666-4761-8DBD-C86B8F0915D0}"/>
              </a:ext>
            </a:extLst>
          </p:cNvPr>
          <p:cNvSpPr>
            <a:spLocks noGrp="1"/>
          </p:cNvSpPr>
          <p:nvPr>
            <p:ph idx="1"/>
          </p:nvPr>
        </p:nvSpPr>
        <p:spPr/>
        <p:txBody>
          <a:bodyPr/>
          <a:lstStyle/>
          <a:p>
            <a:endParaRPr lang="en-GB" dirty="0"/>
          </a:p>
        </p:txBody>
      </p:sp>
      <p:sp>
        <p:nvSpPr>
          <p:cNvPr id="4" name="Speech Bubble: Oval 3">
            <a:extLst>
              <a:ext uri="{FF2B5EF4-FFF2-40B4-BE49-F238E27FC236}">
                <a16:creationId xmlns:a16="http://schemas.microsoft.com/office/drawing/2014/main" id="{D54CE0C7-3144-4932-A7F4-C599F3215D32}"/>
              </a:ext>
            </a:extLst>
          </p:cNvPr>
          <p:cNvSpPr/>
          <p:nvPr/>
        </p:nvSpPr>
        <p:spPr>
          <a:xfrm>
            <a:off x="1896533" y="1883911"/>
            <a:ext cx="2421467" cy="1712402"/>
          </a:xfrm>
          <a:prstGeom prst="wedgeEllipse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Encouragement, support facilities and academic guidance </a:t>
            </a:r>
          </a:p>
        </p:txBody>
      </p:sp>
      <p:sp>
        <p:nvSpPr>
          <p:cNvPr id="5" name="Speech Bubble: Oval 4">
            <a:extLst>
              <a:ext uri="{FF2B5EF4-FFF2-40B4-BE49-F238E27FC236}">
                <a16:creationId xmlns:a16="http://schemas.microsoft.com/office/drawing/2014/main" id="{9DAE4E7F-74B1-4D1D-B7A0-390458D644C1}"/>
              </a:ext>
            </a:extLst>
          </p:cNvPr>
          <p:cNvSpPr/>
          <p:nvPr/>
        </p:nvSpPr>
        <p:spPr>
          <a:xfrm>
            <a:off x="2743197" y="3609389"/>
            <a:ext cx="2319867" cy="1848781"/>
          </a:xfrm>
          <a:prstGeom prst="wedgeEllipse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Good lecturers who make class fun and interesting and in turn engage the whole class</a:t>
            </a:r>
          </a:p>
        </p:txBody>
      </p:sp>
      <p:sp>
        <p:nvSpPr>
          <p:cNvPr id="6" name="Speech Bubble: Oval 5">
            <a:extLst>
              <a:ext uri="{FF2B5EF4-FFF2-40B4-BE49-F238E27FC236}">
                <a16:creationId xmlns:a16="http://schemas.microsoft.com/office/drawing/2014/main" id="{4F731A3D-2F7E-44DC-988E-B042230A404B}"/>
              </a:ext>
            </a:extLst>
          </p:cNvPr>
          <p:cNvSpPr/>
          <p:nvPr/>
        </p:nvSpPr>
        <p:spPr>
          <a:xfrm>
            <a:off x="4368794" y="1883910"/>
            <a:ext cx="3268139" cy="1712402"/>
          </a:xfrm>
          <a:prstGeom prst="wedgeEllipse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Smaller classes means for individual attention to students from lecturers.  This makes a massive difference to students</a:t>
            </a:r>
          </a:p>
        </p:txBody>
      </p:sp>
      <p:sp>
        <p:nvSpPr>
          <p:cNvPr id="7" name="Speech Bubble: Oval 6">
            <a:extLst>
              <a:ext uri="{FF2B5EF4-FFF2-40B4-BE49-F238E27FC236}">
                <a16:creationId xmlns:a16="http://schemas.microsoft.com/office/drawing/2014/main" id="{E4ACDBB6-E439-4D84-9D7B-9D6A16D73AF1}"/>
              </a:ext>
            </a:extLst>
          </p:cNvPr>
          <p:cNvSpPr/>
          <p:nvPr/>
        </p:nvSpPr>
        <p:spPr>
          <a:xfrm>
            <a:off x="9448800" y="1716598"/>
            <a:ext cx="2133600" cy="1712402"/>
          </a:xfrm>
          <a:prstGeom prst="wedgeEllipse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More discussions during lectures</a:t>
            </a:r>
          </a:p>
        </p:txBody>
      </p:sp>
      <p:sp>
        <p:nvSpPr>
          <p:cNvPr id="8" name="Speech Bubble: Oval 7">
            <a:extLst>
              <a:ext uri="{FF2B5EF4-FFF2-40B4-BE49-F238E27FC236}">
                <a16:creationId xmlns:a16="http://schemas.microsoft.com/office/drawing/2014/main" id="{1AD986A2-6BCC-461A-884E-B985F7A4329D}"/>
              </a:ext>
            </a:extLst>
          </p:cNvPr>
          <p:cNvSpPr/>
          <p:nvPr/>
        </p:nvSpPr>
        <p:spPr>
          <a:xfrm>
            <a:off x="9330260" y="3737001"/>
            <a:ext cx="2133599" cy="1520798"/>
          </a:xfrm>
          <a:prstGeom prst="wedgeEllipse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More interaction</a:t>
            </a:r>
          </a:p>
        </p:txBody>
      </p:sp>
      <p:sp>
        <p:nvSpPr>
          <p:cNvPr id="9" name="Speech Bubble: Oval 8">
            <a:extLst>
              <a:ext uri="{FF2B5EF4-FFF2-40B4-BE49-F238E27FC236}">
                <a16:creationId xmlns:a16="http://schemas.microsoft.com/office/drawing/2014/main" id="{814DA209-A68D-4994-A590-B9F120B59EB7}"/>
              </a:ext>
            </a:extLst>
          </p:cNvPr>
          <p:cNvSpPr/>
          <p:nvPr/>
        </p:nvSpPr>
        <p:spPr>
          <a:xfrm>
            <a:off x="7382933" y="4047332"/>
            <a:ext cx="1879600" cy="1410838"/>
          </a:xfrm>
          <a:prstGeom prst="wedgeEllipse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More </a:t>
            </a:r>
            <a:r>
              <a:rPr lang="en-GB" dirty="0" err="1"/>
              <a:t>practicals</a:t>
            </a:r>
            <a:endParaRPr lang="en-GB" dirty="0"/>
          </a:p>
        </p:txBody>
      </p:sp>
      <p:sp>
        <p:nvSpPr>
          <p:cNvPr id="10" name="Speech Bubble: Oval 9">
            <a:extLst>
              <a:ext uri="{FF2B5EF4-FFF2-40B4-BE49-F238E27FC236}">
                <a16:creationId xmlns:a16="http://schemas.microsoft.com/office/drawing/2014/main" id="{511BE32C-A0AD-4C2D-9A54-570F2C44A553}"/>
              </a:ext>
            </a:extLst>
          </p:cNvPr>
          <p:cNvSpPr/>
          <p:nvPr/>
        </p:nvSpPr>
        <p:spPr>
          <a:xfrm>
            <a:off x="5063065" y="3864769"/>
            <a:ext cx="1947333" cy="1276632"/>
          </a:xfrm>
          <a:prstGeom prst="wedgeEllipse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Interactive lecturers and practical classes</a:t>
            </a:r>
          </a:p>
        </p:txBody>
      </p:sp>
      <p:sp>
        <p:nvSpPr>
          <p:cNvPr id="11" name="Speech Bubble: Oval 10">
            <a:extLst>
              <a:ext uri="{FF2B5EF4-FFF2-40B4-BE49-F238E27FC236}">
                <a16:creationId xmlns:a16="http://schemas.microsoft.com/office/drawing/2014/main" id="{08172AA6-5810-46BF-A7DA-D8A2319F5203}"/>
              </a:ext>
            </a:extLst>
          </p:cNvPr>
          <p:cNvSpPr/>
          <p:nvPr/>
        </p:nvSpPr>
        <p:spPr>
          <a:xfrm>
            <a:off x="7636933" y="2152367"/>
            <a:ext cx="1947327" cy="1712402"/>
          </a:xfrm>
          <a:prstGeom prst="wedgeEllipse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More work related experiences</a:t>
            </a:r>
          </a:p>
          <a:p>
            <a:pPr algn="ctr"/>
            <a:endParaRPr lang="en-GB" dirty="0"/>
          </a:p>
        </p:txBody>
      </p:sp>
      <p:sp>
        <p:nvSpPr>
          <p:cNvPr id="12" name="Speech Bubble: Oval 11">
            <a:extLst>
              <a:ext uri="{FF2B5EF4-FFF2-40B4-BE49-F238E27FC236}">
                <a16:creationId xmlns:a16="http://schemas.microsoft.com/office/drawing/2014/main" id="{733D64F7-47D5-4C02-A3E4-4317281236C5}"/>
              </a:ext>
            </a:extLst>
          </p:cNvPr>
          <p:cNvSpPr/>
          <p:nvPr/>
        </p:nvSpPr>
        <p:spPr>
          <a:xfrm>
            <a:off x="609600" y="3183466"/>
            <a:ext cx="2133596" cy="1848781"/>
          </a:xfrm>
          <a:prstGeom prst="wedgeEllipse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Lecturers relate classes to real life situations in the workplace</a:t>
            </a:r>
          </a:p>
        </p:txBody>
      </p:sp>
      <p:pic>
        <p:nvPicPr>
          <p:cNvPr id="15" name="Video 14">
            <a:hlinkClick r:id="" action="ppaction://media"/>
            <a:extLst>
              <a:ext uri="{FF2B5EF4-FFF2-40B4-BE49-F238E27FC236}">
                <a16:creationId xmlns:a16="http://schemas.microsoft.com/office/drawing/2014/main" id="{648C0C83-7D4B-423D-9917-7F3E3D4482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294274653"/>
      </p:ext>
    </p:extLst>
  </p:cSld>
  <p:clrMapOvr>
    <a:masterClrMapping/>
  </p:clrMapOvr>
  <mc:AlternateContent xmlns:mc="http://schemas.openxmlformats.org/markup-compatibility/2006">
    <mc:Choice xmlns:p14="http://schemas.microsoft.com/office/powerpoint/2010/main" Requires="p14">
      <p:transition spd="slow" p14:dur="2000" advTm="35356"/>
    </mc:Choice>
    <mc:Fallback>
      <p:transition spd="slow" advTm="353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E3E6F-FC19-4110-8469-A35DE54D7F7D}"/>
              </a:ext>
            </a:extLst>
          </p:cNvPr>
          <p:cNvSpPr>
            <a:spLocks noGrp="1"/>
          </p:cNvSpPr>
          <p:nvPr>
            <p:ph type="title"/>
          </p:nvPr>
        </p:nvSpPr>
        <p:spPr/>
        <p:txBody>
          <a:bodyPr/>
          <a:lstStyle/>
          <a:p>
            <a:r>
              <a:rPr lang="en-GB" dirty="0"/>
              <a:t>How does this help us now?</a:t>
            </a:r>
          </a:p>
        </p:txBody>
      </p:sp>
      <p:sp>
        <p:nvSpPr>
          <p:cNvPr id="3" name="Content Placeholder 2">
            <a:extLst>
              <a:ext uri="{FF2B5EF4-FFF2-40B4-BE49-F238E27FC236}">
                <a16:creationId xmlns:a16="http://schemas.microsoft.com/office/drawing/2014/main" id="{ADBB26DE-D96F-4270-AD61-1F639C8F40D1}"/>
              </a:ext>
            </a:extLst>
          </p:cNvPr>
          <p:cNvSpPr>
            <a:spLocks noGrp="1"/>
          </p:cNvSpPr>
          <p:nvPr>
            <p:ph idx="1"/>
          </p:nvPr>
        </p:nvSpPr>
        <p:spPr/>
        <p:txBody>
          <a:bodyPr/>
          <a:lstStyle/>
          <a:p>
            <a:r>
              <a:rPr lang="en-GB" dirty="0"/>
              <a:t>The face-to-face environment has been important in promoting good relationships and a supportive environment.</a:t>
            </a:r>
          </a:p>
          <a:p>
            <a:r>
              <a:rPr lang="en-GB" dirty="0"/>
              <a:t>This has also helped us to transition to remote learning and teaching over the past 10 weeks.</a:t>
            </a:r>
          </a:p>
          <a:p>
            <a:r>
              <a:rPr lang="en-GB" dirty="0"/>
              <a:t>Knowing what engages our students helps staff and students to plan for a much more blended delivery in the coming year. </a:t>
            </a:r>
          </a:p>
          <a:p>
            <a:r>
              <a:rPr lang="en-GB" dirty="0"/>
              <a:t>Promoting and maintaining supportive relationships and an active, practical focus will be crucial. </a:t>
            </a:r>
          </a:p>
        </p:txBody>
      </p:sp>
      <p:pic>
        <p:nvPicPr>
          <p:cNvPr id="8" name="Video 7">
            <a:hlinkClick r:id="" action="ppaction://media"/>
            <a:extLst>
              <a:ext uri="{FF2B5EF4-FFF2-40B4-BE49-F238E27FC236}">
                <a16:creationId xmlns:a16="http://schemas.microsoft.com/office/drawing/2014/main" id="{83448945-12FC-4859-8363-2457D043C3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706873053"/>
      </p:ext>
    </p:extLst>
  </p:cSld>
  <p:clrMapOvr>
    <a:masterClrMapping/>
  </p:clrMapOvr>
  <mc:AlternateContent xmlns:mc="http://schemas.openxmlformats.org/markup-compatibility/2006">
    <mc:Choice xmlns:p14="http://schemas.microsoft.com/office/powerpoint/2010/main" Requires="p14">
      <p:transition spd="slow" p14:dur="2000" advTm="48800"/>
    </mc:Choice>
    <mc:Fallback>
      <p:transition spd="slow" advTm="48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1_Office Them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534</Words>
  <Application>Microsoft Office PowerPoint</Application>
  <PresentationFormat>Widescreen</PresentationFormat>
  <Paragraphs>32</Paragraphs>
  <Slides>5</Slides>
  <Notes>5</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Helvetica</vt:lpstr>
      <vt:lpstr>1_Office Theme</vt:lpstr>
      <vt:lpstr>PowerPoint Presentation</vt:lpstr>
      <vt:lpstr>  Two open-ended questions  </vt:lpstr>
      <vt:lpstr>What engages our students?</vt:lpstr>
      <vt:lpstr>They say…</vt:lpstr>
      <vt:lpstr>How does this help us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Moira Maguire</dc:creator>
  <cp:lastModifiedBy>Moira Maguire</cp:lastModifiedBy>
  <cp:revision>13</cp:revision>
  <dcterms:created xsi:type="dcterms:W3CDTF">2020-05-21T17:35:51Z</dcterms:created>
  <dcterms:modified xsi:type="dcterms:W3CDTF">2020-05-25T10:53:06Z</dcterms:modified>
</cp:coreProperties>
</file>